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notesMasterIdLst>
    <p:notesMasterId r:id="rId19"/>
  </p:notesMasterIdLst>
  <p:sldIdLst>
    <p:sldId id="256" r:id="rId2"/>
    <p:sldId id="257" r:id="rId3"/>
    <p:sldId id="260" r:id="rId4"/>
    <p:sldId id="261" r:id="rId5"/>
    <p:sldId id="259" r:id="rId6"/>
    <p:sldId id="262" r:id="rId7"/>
    <p:sldId id="263" r:id="rId8"/>
    <p:sldId id="265" r:id="rId9"/>
    <p:sldId id="269" r:id="rId10"/>
    <p:sldId id="270" r:id="rId11"/>
    <p:sldId id="271" r:id="rId12"/>
    <p:sldId id="272" r:id="rId13"/>
    <p:sldId id="264" r:id="rId14"/>
    <p:sldId id="273" r:id="rId15"/>
    <p:sldId id="274" r:id="rId16"/>
    <p:sldId id="266" r:id="rId17"/>
    <p:sldId id="26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0" autoAdjust="0"/>
    <p:restoredTop sz="94660"/>
  </p:normalViewPr>
  <p:slideViewPr>
    <p:cSldViewPr snapToGrid="0">
      <p:cViewPr varScale="1">
        <p:scale>
          <a:sx n="64" d="100"/>
          <a:sy n="64" d="100"/>
        </p:scale>
        <p:origin x="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7A0D6-F9D9-4B74-BF3C-C273FA26585D}" type="datetimeFigureOut">
              <a:rPr lang="zh-CN" altLang="en-US" smtClean="0"/>
              <a:t>2018/9/20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AB6EDB-ABA0-4D26-8709-05BA301019E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18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Video_display_termina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Integrated_circuit" TargetMode="External"/><Relationship Id="rId4" Type="http://schemas.openxmlformats.org/officeDocument/2006/relationships/hyperlink" Target="https://en.wikipedia.org/wiki/Minicomputer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6%9E%97%E5%88%99%E5%BE%9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baike.baidu.com/item/%E5%B9%BF%E5%B7%9E/72101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比第一台微机早</a:t>
            </a:r>
            <a:r>
              <a:rPr lang="en-US" altLang="zh-CN" dirty="0"/>
              <a:t>38</a:t>
            </a:r>
            <a:r>
              <a:rPr lang="zh-CN" altLang="en-US" dirty="0"/>
              <a:t>年，这三十八年都经历了什么。。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VDUs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ideo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computer displays </a:t>
            </a:r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 Siegler, Inc. (LSI) manufactured its first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Video display terminal"/>
              </a:rPr>
              <a:t>video display terminal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in 1972 – the 7700A.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https://en.wikipedia.org/wiki/ADM-3A#Details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problem was that the amount of memory needed to store the information on a page of text was comparable to the memory in low end 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Minicomputer"/>
              </a:rPr>
              <a:t>minicomputers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then in use. Displaying the information at video speeds was also a challenge and the necessary control logic took up a rack worth of pre-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Integrated circuit"/>
              </a:rPr>
              <a:t>integrated circuit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electronics.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B6EDB-ABA0-4D26-8709-05BA301019E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6511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B6EDB-ABA0-4D26-8709-05BA301019E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9818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1919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B6EDB-ABA0-4D26-8709-05BA301019E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8504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1698</a:t>
            </a:r>
            <a:r>
              <a:rPr lang="zh-CN" altLang="en-US" dirty="0"/>
              <a:t>康熙继位</a:t>
            </a:r>
            <a:r>
              <a:rPr lang="en-US" altLang="zh-CN" dirty="0"/>
              <a:t>36</a:t>
            </a:r>
            <a:r>
              <a:rPr lang="zh-CN" altLang="en-US" dirty="0"/>
              <a:t>周年，</a:t>
            </a:r>
            <a:r>
              <a:rPr lang="en-US" altLang="zh-CN" dirty="0"/>
              <a:t>1765</a:t>
            </a:r>
            <a:r>
              <a:rPr lang="zh-CN" altLang="en-US" dirty="0"/>
              <a:t>年乾隆继位</a:t>
            </a:r>
            <a:r>
              <a:rPr lang="en-US" altLang="zh-CN" dirty="0"/>
              <a:t>30</a:t>
            </a:r>
            <a:r>
              <a:rPr lang="zh-CN" altLang="en-US" dirty="0"/>
              <a:t>周年。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1799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年乾隆去世。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1839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道光帝为解决鸦片的弊端，派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/>
              </a:rPr>
              <a:t>林则徐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到贸易中心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广州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宣布禁烟。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1904</a:t>
            </a:r>
            <a:r>
              <a:rPr lang="zh-CN" altLang="en-US" dirty="0"/>
              <a:t>年，英国的弗莱明（</a:t>
            </a:r>
            <a:r>
              <a:rPr lang="en-US" altLang="zh-CN" dirty="0"/>
              <a:t>John Fleming</a:t>
            </a:r>
            <a:r>
              <a:rPr lang="zh-CN" altLang="en-US" dirty="0"/>
              <a:t>）发明了真空二极管，开启应用电子的大门。 </a:t>
            </a:r>
            <a:endParaRPr lang="en-US" altLang="zh-CN" dirty="0"/>
          </a:p>
          <a:p>
            <a:r>
              <a:rPr lang="en-US" altLang="zh-CN" dirty="0"/>
              <a:t>1907</a:t>
            </a:r>
            <a:r>
              <a:rPr lang="zh-CN" altLang="en-US" dirty="0"/>
              <a:t>年，德佛瑞斯特（</a:t>
            </a:r>
            <a:r>
              <a:rPr lang="en-US" altLang="zh-CN" dirty="0"/>
              <a:t>Lee de Forest</a:t>
            </a:r>
            <a:r>
              <a:rPr lang="zh-CN" altLang="en-US" dirty="0"/>
              <a:t>）发明真空三极管，可以控制电子的活动</a:t>
            </a:r>
            <a:endParaRPr lang="en-US" altLang="zh-CN" dirty="0"/>
          </a:p>
          <a:p>
            <a:r>
              <a:rPr lang="en-US" altLang="zh-CN" dirty="0"/>
              <a:t>1947</a:t>
            </a:r>
            <a:r>
              <a:rPr lang="zh-CN" altLang="en-US" dirty="0"/>
              <a:t>年，在美国贝尔电话实验室发明</a:t>
            </a:r>
            <a:r>
              <a:rPr lang="zh-CN" altLang="en-US" b="1" dirty="0"/>
              <a:t>晶体二极管，</a:t>
            </a:r>
            <a:r>
              <a:rPr lang="zh-CN" altLang="en-US" dirty="0"/>
              <a:t>又称半导体二极管。</a:t>
            </a:r>
            <a:endParaRPr lang="en-US" altLang="zh-CN" dirty="0"/>
          </a:p>
          <a:p>
            <a:r>
              <a:rPr lang="en-US" altLang="zh-CN" dirty="0"/>
              <a:t>1698</a:t>
            </a:r>
            <a:r>
              <a:rPr lang="zh-CN" altLang="en-US" dirty="0"/>
              <a:t>早起蒸汽机，</a:t>
            </a:r>
            <a:r>
              <a:rPr lang="en-US" altLang="zh-CN" dirty="0"/>
              <a:t>1765 </a:t>
            </a:r>
            <a:r>
              <a:rPr lang="zh-CN" altLang="en-US" dirty="0"/>
              <a:t>瓦特改良蒸汽机</a:t>
            </a:r>
            <a:endParaRPr lang="en-US" altLang="zh-CN" dirty="0"/>
          </a:p>
          <a:p>
            <a:r>
              <a:rPr lang="en-US" altLang="zh-CN" dirty="0"/>
              <a:t>1799</a:t>
            </a:r>
            <a:r>
              <a:rPr lang="zh-CN" altLang="en-US" dirty="0"/>
              <a:t>年，伏特</a:t>
            </a:r>
            <a:endParaRPr lang="en-US" altLang="zh-CN" dirty="0"/>
          </a:p>
          <a:p>
            <a:r>
              <a:rPr lang="en-US" altLang="zh-CN" dirty="0"/>
              <a:t>1811</a:t>
            </a:r>
            <a:r>
              <a:rPr lang="zh-CN" altLang="en-US" dirty="0"/>
              <a:t>年，灯泡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AB6EDB-ABA0-4D26-8709-05BA301019E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98079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28403" y="945913"/>
            <a:ext cx="8637073" cy="2618554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28404" y="3564467"/>
            <a:ext cx="8637072" cy="1071095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27124" y="329307"/>
            <a:ext cx="5943668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24392" y="134930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83489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5" name="Picture 14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69319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24709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30270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7" name="Picture 16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59215" b="36435"/>
          <a:stretch/>
        </p:blipFill>
        <p:spPr>
          <a:xfrm rot="5400000">
            <a:off x="8642279" y="3046916"/>
            <a:ext cx="4663440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52327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4" name="Picture 2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1201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7" y="1756129"/>
            <a:ext cx="8619060" cy="2050065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129166" y="3806195"/>
            <a:ext cx="8619060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5753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31052" y="958037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9166" y="2165621"/>
            <a:ext cx="4645152" cy="329385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606" y="2171769"/>
            <a:ext cx="4645152" cy="328709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40996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66" y="953336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9166" y="2169727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9166" y="2974448"/>
            <a:ext cx="4645152" cy="2493876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4337" y="2173181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800" b="0" cap="none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94337" y="2971669"/>
            <a:ext cx="4645152" cy="248719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8" name="Picture 17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7324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4" name="Picture 13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0054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8284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4291" y="952578"/>
            <a:ext cx="3275013" cy="2322176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23334" y="952578"/>
            <a:ext cx="6012470" cy="4505221"/>
          </a:xfrm>
        </p:spPr>
        <p:txBody>
          <a:bodyPr anchor="ctr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4291" y="3274754"/>
            <a:ext cx="3275013" cy="2178918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6" name="Picture 15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5" r="15828" b="36435"/>
          <a:stretch/>
        </p:blipFill>
        <p:spPr>
          <a:xfrm>
            <a:off x="1125460" y="643464"/>
            <a:ext cx="9610344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22119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chemeClr val="tx1">
                    <a:lumMod val="85000"/>
                    <a:lumOff val="1500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14300" prst="artDeco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9124" y="1129513"/>
            <a:ext cx="5854872" cy="1924208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8247" y="3053721"/>
            <a:ext cx="5846486" cy="2096013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125300" y="5469856"/>
            <a:ext cx="5849605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25300" y="318640"/>
            <a:ext cx="4877818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176794" y="137408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22" name="Picture 21" descr="RedHashing.emf"/>
          <p:cNvPicPr>
            <a:picLocks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6" t="474" r="48549" b="36564"/>
          <a:stretch/>
        </p:blipFill>
        <p:spPr>
          <a:xfrm>
            <a:off x="1125460" y="643464"/>
            <a:ext cx="5879592" cy="1554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690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>
          <a:xfrm>
            <a:off x="0" y="6119336"/>
            <a:ext cx="12192000" cy="74295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0" y="468769"/>
            <a:ext cx="12192000" cy="5647024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  <a:lumMod val="100000"/>
                </a:schemeClr>
              </a:gs>
              <a:gs pos="100000">
                <a:schemeClr val="bg2">
                  <a:lumMod val="95000"/>
                  <a:lumOff val="5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/>
          <p:cNvCxnSpPr/>
          <p:nvPr/>
        </p:nvCxnSpPr>
        <p:spPr>
          <a:xfrm>
            <a:off x="0" y="6121269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30270" y="953324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32830" y="330370"/>
            <a:ext cx="251539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9/20/2018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30270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18076" y="137408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04659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2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image" Target="../media/image22.jpeg"/><Relationship Id="rId7" Type="http://schemas.openxmlformats.org/officeDocument/2006/relationships/image" Target="../media/image26.jpe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jpeg"/><Relationship Id="rId11" Type="http://schemas.openxmlformats.org/officeDocument/2006/relationships/image" Target="../media/image30.jpg"/><Relationship Id="rId5" Type="http://schemas.openxmlformats.org/officeDocument/2006/relationships/image" Target="../media/image24.jpeg"/><Relationship Id="rId10" Type="http://schemas.openxmlformats.org/officeDocument/2006/relationships/image" Target="../media/image29.jpg"/><Relationship Id="rId4" Type="http://schemas.openxmlformats.org/officeDocument/2006/relationships/image" Target="../media/image23.png"/><Relationship Id="rId9" Type="http://schemas.openxmlformats.org/officeDocument/2006/relationships/image" Target="../media/image28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7%BE%8E%E5%9B%BD" TargetMode="External"/><Relationship Id="rId2" Type="http://schemas.openxmlformats.org/officeDocument/2006/relationships/hyperlink" Target="https://baike.baidu.com/item/%E6%9F%A5%E5%B0%94%E6%96%AF%C2%B7%E6%83%A0%E6%96%AF%E9%80%9A" TargetMode="Externa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%E7%88%B1%E8%BF%AA%E7%94%9F&amp;tn=SE_PcZhidaonwhc_ngpagmjz&amp;rsv_dl=gh_pc_zhidao" TargetMode="External"/><Relationship Id="rId2" Type="http://schemas.openxmlformats.org/officeDocument/2006/relationships/hyperlink" Target="https://www.baidu.com/s?wd=%E7%BE%8E%E5%9B%BD%E5%8F%91%E6%98%8E%E5%AE%B6&amp;tn=SE_PcZhidaonwhc_ngpagmjz&amp;rsv_dl=gh_pc_zhidao" TargetMode="Externa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jp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6F3505-9423-4F98-B45A-88FF97C0E53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Terminal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32227AE-7F4B-4BFF-9B98-49EB62050B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黑框框的前世今生</a:t>
            </a:r>
          </a:p>
        </p:txBody>
      </p:sp>
    </p:spTree>
    <p:extLst>
      <p:ext uri="{BB962C8B-B14F-4D97-AF65-F5344CB8AC3E}">
        <p14:creationId xmlns:p14="http://schemas.microsoft.com/office/powerpoint/2010/main" val="1332955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8690D-4304-44CD-BFF6-72CF6A7FC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048AEC2-3B54-4696-8939-D48B750324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763" y="0"/>
            <a:ext cx="105002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579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19C21D-5F4E-44DB-B7F0-1B26EF591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b="1" dirty="0"/>
              <a:t>Graphical </a:t>
            </a:r>
            <a:br>
              <a:rPr lang="en-US" altLang="zh-CN" b="1" dirty="0"/>
            </a:br>
            <a:r>
              <a:rPr lang="en-US" altLang="zh-CN" b="1" dirty="0"/>
              <a:t>terminals</a:t>
            </a:r>
            <a:br>
              <a:rPr lang="en-US" altLang="zh-CN" b="1" dirty="0"/>
            </a:b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1FDE521-89E8-4F5D-B6AC-8984230435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912" y="164592"/>
            <a:ext cx="8705088" cy="669340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A346E5-50B6-47DD-BCFA-34D7755F4075}"/>
              </a:ext>
            </a:extLst>
          </p:cNvPr>
          <p:cNvSpPr txBox="1"/>
          <p:nvPr/>
        </p:nvSpPr>
        <p:spPr>
          <a:xfrm>
            <a:off x="934610" y="2885242"/>
            <a:ext cx="255230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 </a:t>
            </a:r>
            <a:r>
              <a:rPr lang="en-US" altLang="zh-CN" b="1" dirty="0"/>
              <a:t>IBM 2250 </a:t>
            </a:r>
          </a:p>
          <a:p>
            <a:r>
              <a:rPr lang="en-US" altLang="zh-CN" b="1" dirty="0"/>
              <a:t>Graphics Display Unit</a:t>
            </a:r>
          </a:p>
          <a:p>
            <a:r>
              <a:rPr lang="en-US" altLang="zh-CN" dirty="0"/>
              <a:t>announced with </a:t>
            </a:r>
          </a:p>
          <a:p>
            <a:r>
              <a:rPr lang="en-US" altLang="zh-CN" dirty="0"/>
              <a:t>System/360 </a:t>
            </a:r>
          </a:p>
          <a:p>
            <a:r>
              <a:rPr lang="en-US" altLang="zh-CN" dirty="0"/>
              <a:t>in 1964.</a:t>
            </a:r>
            <a:endParaRPr lang="zh-CN" altLang="en-US" dirty="0"/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0229312"/>
              </p:ext>
            </p:extLst>
          </p:nvPr>
        </p:nvGraphicFramePr>
        <p:xfrm>
          <a:off x="-11574" y="5380141"/>
          <a:ext cx="1141844" cy="14778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0" name="Acrobat Document" r:id="rId4" imgW="5829085" imgH="7543571" progId="AcroExch.Document.DC">
                  <p:embed/>
                </p:oleObj>
              </mc:Choice>
              <mc:Fallback>
                <p:oleObj name="Acrobat Document" r:id="rId4" imgW="5829085" imgH="7543571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11574" y="5380141"/>
                        <a:ext cx="1141844" cy="14778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922192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475BEB-0F51-4979-A685-F1F362A06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cathode ray tube</a:t>
            </a:r>
            <a:r>
              <a:rPr lang="en-US" altLang="zh-CN" dirty="0"/>
              <a:t> (</a:t>
            </a:r>
            <a:r>
              <a:rPr lang="en-US" altLang="zh-CN" b="1" dirty="0"/>
              <a:t>CRT</a:t>
            </a:r>
            <a:r>
              <a:rPr lang="en-US" altLang="zh-CN" dirty="0"/>
              <a:t>)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4B43DF-7B82-449F-BD02-FC1B846121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066" y="953324"/>
            <a:ext cx="3143250" cy="2266950"/>
          </a:xfrm>
          <a:prstGeom prst="rect">
            <a:avLst/>
          </a:prstGeom>
        </p:spPr>
      </p:pic>
      <p:sp>
        <p:nvSpPr>
          <p:cNvPr id="5" name="竖排文字占位符 2">
            <a:extLst>
              <a:ext uri="{FF2B5EF4-FFF2-40B4-BE49-F238E27FC236}">
                <a16:creationId xmlns:a16="http://schemas.microsoft.com/office/drawing/2014/main" id="{AA8019EB-7EA8-4A48-BB6E-799AED021A0C}"/>
              </a:ext>
            </a:extLst>
          </p:cNvPr>
          <p:cNvSpPr txBox="1">
            <a:spLocks/>
          </p:cNvSpPr>
          <p:nvPr/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Cathode rays were discovered in 1869</a:t>
            </a:r>
          </a:p>
          <a:p>
            <a:r>
              <a:rPr lang="en-US" altLang="zh-CN" dirty="0"/>
              <a:t>Cathode rays could be deflected by electric fields and magnetic fields in 1890</a:t>
            </a:r>
          </a:p>
          <a:p>
            <a:r>
              <a:rPr lang="en-US" altLang="zh-CN" dirty="0"/>
              <a:t>The first cathode ray became a commercial product in 1922</a:t>
            </a:r>
          </a:p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5F5924C-8F7D-4FBC-B7D9-BABB10D8B05F}"/>
              </a:ext>
            </a:extLst>
          </p:cNvPr>
          <p:cNvSpPr txBox="1"/>
          <p:nvPr/>
        </p:nvSpPr>
        <p:spPr>
          <a:xfrm>
            <a:off x="1130270" y="4704347"/>
            <a:ext cx="89322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1904</a:t>
            </a:r>
            <a:r>
              <a:rPr lang="zh-CN" altLang="en-US" dirty="0"/>
              <a:t>年，英国的弗莱明（</a:t>
            </a:r>
            <a:r>
              <a:rPr lang="en-US" altLang="zh-CN" dirty="0"/>
              <a:t>John Fleming</a:t>
            </a:r>
            <a:r>
              <a:rPr lang="zh-CN" altLang="en-US" dirty="0"/>
              <a:t>）发明了真空二极管，开启应用电子的大门。 </a:t>
            </a:r>
            <a:endParaRPr lang="en-US" altLang="zh-CN" dirty="0"/>
          </a:p>
          <a:p>
            <a:r>
              <a:rPr lang="en-US" altLang="zh-CN" dirty="0"/>
              <a:t>1907</a:t>
            </a:r>
            <a:r>
              <a:rPr lang="zh-CN" altLang="en-US" dirty="0"/>
              <a:t>年，德佛瑞斯特（</a:t>
            </a:r>
            <a:r>
              <a:rPr lang="en-US" altLang="zh-CN" dirty="0"/>
              <a:t>Lee de Forest</a:t>
            </a:r>
            <a:r>
              <a:rPr lang="zh-CN" altLang="en-US" dirty="0"/>
              <a:t>）发明真空三极管，可以控制电子的活动</a:t>
            </a:r>
            <a:endParaRPr lang="en-US" altLang="zh-CN" dirty="0"/>
          </a:p>
          <a:p>
            <a:r>
              <a:rPr lang="en-US" altLang="zh-CN" dirty="0"/>
              <a:t>1947</a:t>
            </a:r>
            <a:r>
              <a:rPr lang="zh-CN" altLang="en-US" dirty="0"/>
              <a:t>年，在美国贝尔电话实验室发明</a:t>
            </a:r>
            <a:r>
              <a:rPr lang="zh-CN" altLang="en-US" b="1" dirty="0"/>
              <a:t>晶体二极管，</a:t>
            </a:r>
            <a:r>
              <a:rPr lang="zh-CN" altLang="en-US" dirty="0"/>
              <a:t>又称半导体二极管。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83667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FA189-275F-47E7-BE5A-4DF1D836E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0270" y="1920990"/>
            <a:ext cx="9603275" cy="104923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A6F3E4B-D689-4A98-8667-025AFCBDEE2D}"/>
              </a:ext>
            </a:extLst>
          </p:cNvPr>
          <p:cNvSpPr/>
          <p:nvPr/>
        </p:nvSpPr>
        <p:spPr>
          <a:xfrm>
            <a:off x="257452" y="3516237"/>
            <a:ext cx="11736280" cy="460183"/>
          </a:xfrm>
          <a:prstGeom prst="rect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6468E12-8787-40F8-85CF-6D7E41423AD7}"/>
              </a:ext>
            </a:extLst>
          </p:cNvPr>
          <p:cNvSpPr/>
          <p:nvPr/>
        </p:nvSpPr>
        <p:spPr>
          <a:xfrm>
            <a:off x="403926" y="3567153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1698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29C7D61-72C1-47A2-80DA-F4E9D46A3F24}"/>
              </a:ext>
            </a:extLst>
          </p:cNvPr>
          <p:cNvSpPr/>
          <p:nvPr/>
        </p:nvSpPr>
        <p:spPr>
          <a:xfrm>
            <a:off x="3589639" y="3567153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1799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4CC8F94-E5CB-49E2-8C49-91D94AE7F5D1}"/>
              </a:ext>
            </a:extLst>
          </p:cNvPr>
          <p:cNvSpPr/>
          <p:nvPr/>
        </p:nvSpPr>
        <p:spPr>
          <a:xfrm>
            <a:off x="5393876" y="3567153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1811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0FDA817-18E3-4B90-BF3B-069332D39759}"/>
              </a:ext>
            </a:extLst>
          </p:cNvPr>
          <p:cNvSpPr/>
          <p:nvPr/>
        </p:nvSpPr>
        <p:spPr>
          <a:xfrm>
            <a:off x="9312722" y="3587362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1904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9A3E1B3-FD0E-4A88-93F8-3DD9244BE444}"/>
              </a:ext>
            </a:extLst>
          </p:cNvPr>
          <p:cNvSpPr/>
          <p:nvPr/>
        </p:nvSpPr>
        <p:spPr>
          <a:xfrm>
            <a:off x="1653620" y="3567153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1765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196B446-D42F-4B87-924A-DEDE6832436E}"/>
              </a:ext>
            </a:extLst>
          </p:cNvPr>
          <p:cNvSpPr/>
          <p:nvPr/>
        </p:nvSpPr>
        <p:spPr>
          <a:xfrm>
            <a:off x="7450954" y="3567153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1839</a:t>
            </a:r>
          </a:p>
        </p:txBody>
      </p:sp>
      <p:pic>
        <p:nvPicPr>
          <p:cNvPr id="3074" name="Picture 2" descr="https://timgsa.baidu.com/timg?image&amp;quality=80&amp;size=b9999_10000&amp;sec=1537291721730&amp;di=e02a57a56e4b1fa67c6600333b97bfb3&amp;imgtype=0&amp;src=http%3A%2F%2Fl.b2b168.com%2F2010%2F03%2F26%2F15%2F20100326152339481303.jpg">
            <a:extLst>
              <a:ext uri="{FF2B5EF4-FFF2-40B4-BE49-F238E27FC236}">
                <a16:creationId xmlns:a16="http://schemas.microsoft.com/office/drawing/2014/main" id="{974A7AD8-A8B5-49AE-BD42-68A263091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1928" y="4074995"/>
            <a:ext cx="2688639" cy="179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1E1FA3-55C3-43FE-85FC-39A9A8F8CD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6476" y="1740151"/>
            <a:ext cx="2419048" cy="1676190"/>
          </a:xfrm>
          <a:prstGeom prst="rect">
            <a:avLst/>
          </a:prstGeom>
        </p:spPr>
      </p:pic>
      <p:pic>
        <p:nvPicPr>
          <p:cNvPr id="3076" name="Picture 4" descr="https://timgsa.baidu.com/timg?image&amp;quality=80&amp;size=b9999_10000&amp;sec=1537291790018&amp;di=096a47e0430bf03c3bb20842d973285e&amp;imgtype=0&amp;src=http%3A%2F%2Fimgsrc.baidu.com%2Fimgad%2Fpic%2Fitem%2F78310a55b319ebc41c9604918826cffc1f1716cf.jpg">
            <a:extLst>
              <a:ext uri="{FF2B5EF4-FFF2-40B4-BE49-F238E27FC236}">
                <a16:creationId xmlns:a16="http://schemas.microsoft.com/office/drawing/2014/main" id="{2924A4C5-083B-47BE-9927-D57DEE9E86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7" y="4044498"/>
            <a:ext cx="2944685" cy="175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timgsa.baidu.com/timg?image&amp;quality=80&amp;size=b9999_10000&amp;sec=1537291824358&amp;di=937486b3f61d62c5eedf38489cd99431&amp;imgtype=0&amp;src=http%3A%2F%2Ffile.elecfans.com%2Fweb1%2FM00%2F45%2F73%2FpIYBAFpsIPGAd-HAAAJWkFZxQLI422.png">
            <a:extLst>
              <a:ext uri="{FF2B5EF4-FFF2-40B4-BE49-F238E27FC236}">
                <a16:creationId xmlns:a16="http://schemas.microsoft.com/office/drawing/2014/main" id="{5C5AEC10-C40B-4E5A-8FE7-564CA9DD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857" y="4076316"/>
            <a:ext cx="2944685" cy="1696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EB5EBA65-623B-47B8-8886-41CFA4B8D972}"/>
              </a:ext>
            </a:extLst>
          </p:cNvPr>
          <p:cNvSpPr/>
          <p:nvPr/>
        </p:nvSpPr>
        <p:spPr>
          <a:xfrm>
            <a:off x="10693513" y="3581996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1907</a:t>
            </a:r>
          </a:p>
        </p:txBody>
      </p:sp>
      <p:pic>
        <p:nvPicPr>
          <p:cNvPr id="3082" name="Picture 10" descr="https://ss0.baidu.com/6ONWsjip0QIZ8tyhnq/it/u=3143497464,566840364&amp;fm=170&amp;s=9AAA7023026A70ACA4D9C9D20100C0A0&amp;w=640&amp;h=450&amp;img.JPEG">
            <a:extLst>
              <a:ext uri="{FF2B5EF4-FFF2-40B4-BE49-F238E27FC236}">
                <a16:creationId xmlns:a16="http://schemas.microsoft.com/office/drawing/2014/main" id="{C9A00952-A042-49F2-A5E2-00D5F2A55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437" y="4107103"/>
            <a:ext cx="2413945" cy="1697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https://gss0.bdstatic.com/94o3dSag_xI4khGkpoWK1HF6hhy/baike/c0%3Dbaike92%2C5%2C5%2C92%2C30/sign=1ca180f48db1cb132a643441bc3d3d2b/b8014a90f603738d817ee739b31bb051f819ecf1.jpg">
            <a:extLst>
              <a:ext uri="{FF2B5EF4-FFF2-40B4-BE49-F238E27FC236}">
                <a16:creationId xmlns:a16="http://schemas.microsoft.com/office/drawing/2014/main" id="{D4A76923-856A-40F2-A8DF-37D99432C3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77" y="923278"/>
            <a:ext cx="1684035" cy="22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gss0.bdstatic.com/94o3dSag_xI4khGkpoWK1HF6hhy/baike/c0%3Dbaike80%2C5%2C5%2C80%2C26/sign=9084ebe2d42a283457ab3e593adca28f/c8177f3e6709c93d8012f5089f3df8dcd0005469.jpg">
            <a:extLst>
              <a:ext uri="{FF2B5EF4-FFF2-40B4-BE49-F238E27FC236}">
                <a16:creationId xmlns:a16="http://schemas.microsoft.com/office/drawing/2014/main" id="{1D39356F-7103-4CFF-B171-E2FE1596CC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6518" y="923278"/>
            <a:ext cx="1752066" cy="220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65552FB-4B96-41DB-A64B-99406D381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08584" y="916283"/>
            <a:ext cx="1334490" cy="2205892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F376764-321F-4E12-8F50-709089A05CB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77805" y="923278"/>
            <a:ext cx="3445370" cy="203740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A7D7BB4D-12A4-4452-88EB-DF22F6B37D3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684635" y="923278"/>
            <a:ext cx="1624356" cy="2037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6483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ABDB84-8F95-4BC8-AE87-6E8E80548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谢谢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F7B009-0B31-46CB-AAEA-073C788593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64663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112893-F727-4936-8700-94EF344FB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/>
              <a:t>纪录片推荐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BBC.The.Story.of.Science.2010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58ECB2-0E20-4A57-9C84-FF57F5FA46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Cosmos.A.SpaceTime.Odyssey.2014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5088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E8A85-6A60-486E-95C4-65ADADAA1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1A7B0AD-8CC2-43D2-9B5A-6F6D856D26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horz"/>
          <a:lstStyle/>
          <a:p>
            <a:r>
              <a:rPr lang="zh-CN" altLang="en-US" dirty="0"/>
              <a:t>真正投入使用营运的电报线路于</a:t>
            </a:r>
            <a:r>
              <a:rPr lang="en-US" altLang="zh-CN" dirty="0"/>
              <a:t>1839</a:t>
            </a:r>
            <a:r>
              <a:rPr lang="zh-CN" altLang="en-US" dirty="0"/>
              <a:t>。它是大西方铁路（</a:t>
            </a:r>
            <a:r>
              <a:rPr lang="en-US" altLang="zh-CN" dirty="0"/>
              <a:t>Great Western Railway</a:t>
            </a:r>
            <a:r>
              <a:rPr lang="zh-CN" altLang="en-US" dirty="0"/>
              <a:t>）装设在两个车站之间作通讯之用。这条线路长</a:t>
            </a:r>
            <a:r>
              <a:rPr lang="en-US" altLang="zh-CN" dirty="0"/>
              <a:t>13</a:t>
            </a:r>
            <a:r>
              <a:rPr lang="zh-CN" altLang="en-US" dirty="0"/>
              <a:t>英里，属指针式设计，由</a:t>
            </a:r>
            <a:r>
              <a:rPr lang="zh-CN" altLang="en-US" dirty="0">
                <a:hlinkClick r:id="rId2"/>
              </a:rPr>
              <a:t>查尔斯</a:t>
            </a:r>
            <a:r>
              <a:rPr lang="en-US" altLang="zh-CN" dirty="0">
                <a:hlinkClick r:id="rId2"/>
              </a:rPr>
              <a:t>·</a:t>
            </a:r>
            <a:r>
              <a:rPr lang="zh-CN" altLang="en-US" dirty="0">
                <a:hlinkClick r:id="rId2"/>
              </a:rPr>
              <a:t>惠斯通</a:t>
            </a:r>
            <a:r>
              <a:rPr lang="zh-CN" altLang="en-US" dirty="0"/>
              <a:t>（</a:t>
            </a:r>
            <a:r>
              <a:rPr lang="en-US" altLang="zh-CN" dirty="0"/>
              <a:t>Charles </a:t>
            </a:r>
            <a:r>
              <a:rPr lang="en-US" altLang="zh-CN" dirty="0" err="1"/>
              <a:t>Wheastone</a:t>
            </a:r>
            <a:r>
              <a:rPr lang="zh-CN" altLang="en-US" dirty="0"/>
              <a:t>）及威廉</a:t>
            </a:r>
            <a:r>
              <a:rPr lang="en-US" altLang="zh-CN" dirty="0"/>
              <a:t>·</a:t>
            </a:r>
            <a:r>
              <a:rPr lang="zh-CN" altLang="en-US" dirty="0"/>
              <a:t>库克（</a:t>
            </a:r>
            <a:r>
              <a:rPr lang="en-US" altLang="zh-CN" dirty="0"/>
              <a:t>William Cooke</a:t>
            </a:r>
            <a:r>
              <a:rPr lang="zh-CN" altLang="en-US" dirty="0"/>
              <a:t>）发明。两人并为发明在</a:t>
            </a:r>
            <a:r>
              <a:rPr lang="en-US" altLang="zh-CN" dirty="0"/>
              <a:t>1837</a:t>
            </a:r>
            <a:r>
              <a:rPr lang="zh-CN" altLang="en-US" dirty="0"/>
              <a:t>年取得英国的专利。</a:t>
            </a:r>
          </a:p>
          <a:p>
            <a:r>
              <a:rPr lang="zh-CN" altLang="en-US" dirty="0"/>
              <a:t>在</a:t>
            </a:r>
            <a:r>
              <a:rPr lang="zh-CN" altLang="en-US" dirty="0">
                <a:hlinkClick r:id="rId3"/>
              </a:rPr>
              <a:t>美国</a:t>
            </a:r>
            <a:r>
              <a:rPr lang="zh-CN" altLang="en-US" dirty="0"/>
              <a:t>，萨缪尔</a:t>
            </a:r>
            <a:r>
              <a:rPr lang="en-US" altLang="zh-CN" dirty="0"/>
              <a:t>·</a:t>
            </a:r>
            <a:r>
              <a:rPr lang="zh-CN" altLang="en-US" dirty="0"/>
              <a:t>摩尔斯在接近同一时间同时发明了电报，并在</a:t>
            </a:r>
            <a:r>
              <a:rPr lang="en-US" altLang="zh-CN" dirty="0"/>
              <a:t>1837</a:t>
            </a:r>
            <a:r>
              <a:rPr lang="zh-CN" altLang="en-US" dirty="0"/>
              <a:t>年在美国取得专利。</a:t>
            </a:r>
            <a:endParaRPr lang="en-US" altLang="zh-CN" dirty="0"/>
          </a:p>
          <a:p>
            <a:r>
              <a:rPr lang="en-US" altLang="zh-CN" dirty="0"/>
              <a:t>https://baike.baidu.com/item/</a:t>
            </a:r>
            <a:r>
              <a:rPr lang="zh-CN" altLang="en-US" dirty="0"/>
              <a:t>蒸汽机</a:t>
            </a:r>
            <a:r>
              <a:rPr lang="en-US" altLang="zh-CN" dirty="0"/>
              <a:t>/367409?fr=</a:t>
            </a:r>
            <a:r>
              <a:rPr lang="en-US" altLang="zh-CN" dirty="0" err="1"/>
              <a:t>aladdin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30962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D94D08-2FEA-4596-AC18-268650164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222AD98-632D-4361-BEE5-31A3A2EC04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/>
          <a:lstStyle/>
          <a:p>
            <a:r>
              <a:rPr lang="en-US" altLang="zh-CN" dirty="0"/>
              <a:t>1809</a:t>
            </a:r>
            <a:r>
              <a:rPr lang="zh-CN" altLang="en-US" dirty="0"/>
              <a:t>年，英国皇家研究院教授汉弗莱</a:t>
            </a:r>
            <a:r>
              <a:rPr lang="en-US" altLang="zh-CN" dirty="0"/>
              <a:t>·</a:t>
            </a:r>
            <a:r>
              <a:rPr lang="zh-CN" altLang="en-US" dirty="0"/>
              <a:t>戴维爵士（法拉第的老师）用</a:t>
            </a:r>
            <a:r>
              <a:rPr lang="en-US" altLang="zh-CN" dirty="0"/>
              <a:t>2000</a:t>
            </a:r>
            <a:r>
              <a:rPr lang="zh-CN" altLang="en-US" dirty="0"/>
              <a:t>节电池和两根炭棒，制成世界上第一盏弧光灯。</a:t>
            </a:r>
            <a:r>
              <a:rPr lang="en-US" altLang="zh-CN" dirty="0"/>
              <a:t>1879</a:t>
            </a:r>
            <a:r>
              <a:rPr lang="zh-CN" altLang="en-US" dirty="0"/>
              <a:t>年</a:t>
            </a:r>
            <a:r>
              <a:rPr lang="en-US" altLang="zh-CN" dirty="0"/>
              <a:t>10</a:t>
            </a:r>
            <a:r>
              <a:rPr lang="zh-CN" altLang="en-US" dirty="0"/>
              <a:t>月</a:t>
            </a:r>
            <a:r>
              <a:rPr lang="en-US" altLang="zh-CN" dirty="0"/>
              <a:t>21</a:t>
            </a:r>
            <a:r>
              <a:rPr lang="zh-CN" altLang="en-US" dirty="0"/>
              <a:t>日，</a:t>
            </a:r>
            <a:r>
              <a:rPr lang="zh-CN" altLang="en-US" dirty="0">
                <a:hlinkClick r:id="rId2"/>
              </a:rPr>
              <a:t>美国发明家</a:t>
            </a:r>
            <a:r>
              <a:rPr lang="zh-CN" altLang="en-US" dirty="0">
                <a:hlinkClick r:id="rId3"/>
              </a:rPr>
              <a:t>爱迪生</a:t>
            </a:r>
            <a:r>
              <a:rPr lang="zh-CN" altLang="en-US" dirty="0"/>
              <a:t>通过长期的反复试验，终于点燃了世界上第一盏有实用价值的电灯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5A48851-D017-4341-9C7D-CB2F2E6730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542" y="2494817"/>
            <a:ext cx="4762500" cy="325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5870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1E9D3-89CE-4A19-A95F-2609AC15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正常印象中的终端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DC25196D-109D-4686-B2EB-40775568ED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2603" y="2002559"/>
            <a:ext cx="6298608" cy="3294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1210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B0A59-A020-4FB1-BAC7-EB848640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DOS</a:t>
            </a:r>
            <a:r>
              <a:rPr lang="zh-CN" altLang="en-US" dirty="0"/>
              <a:t>眼中的终端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FA2BC8E-F8A0-4664-9EE2-286093254E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51865" y="1477941"/>
            <a:ext cx="5583470" cy="4625863"/>
          </a:xfrm>
        </p:spPr>
      </p:pic>
      <p:sp>
        <p:nvSpPr>
          <p:cNvPr id="4" name="AutoShape 2" descr="File:Televideo925Terminal.jpg">
            <a:extLst>
              <a:ext uri="{FF2B5EF4-FFF2-40B4-BE49-F238E27FC236}">
                <a16:creationId xmlns:a16="http://schemas.microsoft.com/office/drawing/2014/main" id="{64D6FBC5-524F-471F-9301-83F1A3D9D0E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49552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BB0A59-A020-4FB1-BAC7-EB8486408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某天我搜到终端        （</a:t>
            </a:r>
            <a:r>
              <a:rPr lang="en-US" altLang="zh-CN" dirty="0"/>
              <a:t>Teletype_Model-33</a:t>
            </a:r>
            <a:r>
              <a:rPr lang="zh-CN" altLang="en-US" dirty="0"/>
              <a:t>）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5B5F90D-34BA-43D8-9B0A-D1DA79A78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2774" y="2002559"/>
            <a:ext cx="5578265" cy="4098872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D9F65FF-07C0-4293-83D7-C62EDA242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805" y="894600"/>
            <a:ext cx="670559" cy="65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3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51E9D3-89CE-4A19-A95F-2609AC15C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升级版（加电话线）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B02F1F4-0C21-48A2-A3A1-73A1BA6CA2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1360" y="2002559"/>
            <a:ext cx="4941094" cy="3294063"/>
          </a:xfrm>
        </p:spPr>
      </p:pic>
    </p:spTree>
    <p:extLst>
      <p:ext uri="{BB962C8B-B14F-4D97-AF65-F5344CB8AC3E}">
        <p14:creationId xmlns:p14="http://schemas.microsoft.com/office/powerpoint/2010/main" val="2446313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784E68-382F-43E2-8D88-13807016D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微机时代的标志者</a:t>
            </a:r>
            <a:r>
              <a:rPr lang="en-US" altLang="zh-CN" dirty="0"/>
              <a:t>Altair 8800</a:t>
            </a:r>
            <a:br>
              <a:rPr lang="en-US" altLang="zh-CN" dirty="0"/>
            </a:br>
            <a:endParaRPr lang="zh-CN" altLang="en-US" dirty="0"/>
          </a:p>
        </p:txBody>
      </p:sp>
      <p:pic>
        <p:nvPicPr>
          <p:cNvPr id="3076" name="Picture 4" descr="http://oldcomputers.net/pics/Altair_8800.jpg">
            <a:extLst>
              <a:ext uri="{FF2B5EF4-FFF2-40B4-BE49-F238E27FC236}">
                <a16:creationId xmlns:a16="http://schemas.microsoft.com/office/drawing/2014/main" id="{07A64A43-34AE-4C34-A77B-9A8587511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428" y="2002559"/>
            <a:ext cx="538162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0DD9C7E-2795-4FB2-B02B-CACC55C491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1334" y="1771001"/>
            <a:ext cx="6005972" cy="360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380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4ACF6DD-98D0-46CD-B37E-E21C69120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8K BASIC</a:t>
            </a:r>
            <a:endParaRPr lang="zh-CN" altLang="en-US" dirty="0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F003DB4-8196-4650-9379-9F13389ACD3D}"/>
              </a:ext>
            </a:extLst>
          </p:cNvPr>
          <p:cNvSpPr txBox="1">
            <a:spLocks/>
          </p:cNvSpPr>
          <p:nvPr/>
        </p:nvSpPr>
        <p:spPr>
          <a:xfrm>
            <a:off x="1130270" y="2171769"/>
            <a:ext cx="9603275" cy="32945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8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内容占位符 4">
            <a:extLst>
              <a:ext uri="{FF2B5EF4-FFF2-40B4-BE49-F238E27FC236}">
                <a16:creationId xmlns:a16="http://schemas.microsoft.com/office/drawing/2014/main" id="{7116F502-10C3-48E3-B897-75F2895FA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5043" y="1642319"/>
            <a:ext cx="4703248" cy="3455915"/>
          </a:xfrm>
          <a:prstGeom prst="rect">
            <a:avLst/>
          </a:prstGeom>
        </p:spPr>
      </p:pic>
      <p:pic>
        <p:nvPicPr>
          <p:cNvPr id="5" name="Picture 4" descr="http://oldcomputers.net/pics/Altair_8800.jpg">
            <a:extLst>
              <a:ext uri="{FF2B5EF4-FFF2-40B4-BE49-F238E27FC236}">
                <a16:creationId xmlns:a16="http://schemas.microsoft.com/office/drawing/2014/main" id="{77DDC912-710C-4A73-912E-4610A63379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68" y="1994657"/>
            <a:ext cx="5381625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936132-5B60-4DB5-BE9E-DB086E6918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70" b="97889" l="400" r="9933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691512" y="3116705"/>
            <a:ext cx="908512" cy="91820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0FBB1836-0FCB-410C-BC06-EED3E87AC0EE}"/>
              </a:ext>
            </a:extLst>
          </p:cNvPr>
          <p:cNvSpPr/>
          <p:nvPr/>
        </p:nvSpPr>
        <p:spPr>
          <a:xfrm>
            <a:off x="8036653" y="5352176"/>
            <a:ext cx="2696892" cy="5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1963 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4713908-7DEA-4AEB-9AA2-1C582134D64E}"/>
              </a:ext>
            </a:extLst>
          </p:cNvPr>
          <p:cNvSpPr/>
          <p:nvPr/>
        </p:nvSpPr>
        <p:spPr>
          <a:xfrm>
            <a:off x="1407234" y="5328407"/>
            <a:ext cx="2696892" cy="552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1975 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1C71B66-CEAC-4E7D-A30D-8CA351F77BBD}"/>
              </a:ext>
            </a:extLst>
          </p:cNvPr>
          <p:cNvSpPr/>
          <p:nvPr/>
        </p:nvSpPr>
        <p:spPr>
          <a:xfrm>
            <a:off x="3504904" y="6198290"/>
            <a:ext cx="5696125" cy="552501"/>
          </a:xfrm>
          <a:prstGeom prst="rect">
            <a:avLst/>
          </a:prstGeom>
          <a:noFill/>
          <a:ln>
            <a:solidFill>
              <a:schemeClr val="accent4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通信：直接传递类似</a:t>
            </a:r>
            <a:r>
              <a:rPr lang="en-US" altLang="zh-CN" dirty="0"/>
              <a:t>ASCII</a:t>
            </a:r>
            <a:r>
              <a:rPr lang="zh-CN" altLang="en-US" dirty="0"/>
              <a:t>码的字符</a:t>
            </a:r>
          </a:p>
        </p:txBody>
      </p:sp>
    </p:spTree>
    <p:extLst>
      <p:ext uri="{BB962C8B-B14F-4D97-AF65-F5344CB8AC3E}">
        <p14:creationId xmlns:p14="http://schemas.microsoft.com/office/powerpoint/2010/main" val="22142911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7A61A91B-4358-4B3E-938A-27D916B36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6942" y="627265"/>
            <a:ext cx="2675288" cy="209326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E3CE2CF-AAE0-4D02-8DE9-F12EF69D6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10" y="967421"/>
            <a:ext cx="2357438" cy="158115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75474F0-94A3-4A02-8E77-14CBDD7B8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电视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621087D-6541-46C3-B97A-BF7887FEF0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130269" y="2610100"/>
            <a:ext cx="9603275" cy="3294576"/>
          </a:xfrm>
        </p:spPr>
        <p:txBody>
          <a:bodyPr vert="horz">
            <a:normAutofit fontScale="85000" lnSpcReduction="10000"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英国工程师约翰</a:t>
            </a:r>
            <a:r>
              <a:rPr lang="en-US" altLang="zh-CN" dirty="0"/>
              <a:t>·</a:t>
            </a:r>
            <a:r>
              <a:rPr lang="zh-CN" altLang="en-US" dirty="0"/>
              <a:t>洛吉</a:t>
            </a:r>
            <a:r>
              <a:rPr lang="en-US" altLang="zh-CN" dirty="0"/>
              <a:t>·</a:t>
            </a:r>
            <a:r>
              <a:rPr lang="zh-CN" altLang="en-US" dirty="0"/>
              <a:t>贝尔德在</a:t>
            </a:r>
            <a:r>
              <a:rPr lang="en-US" altLang="zh-CN" dirty="0"/>
              <a:t>1925</a:t>
            </a:r>
            <a:r>
              <a:rPr lang="zh-CN" altLang="en-US" dirty="0"/>
              <a:t>年发明</a:t>
            </a:r>
            <a:endParaRPr lang="en-US" altLang="zh-CN" dirty="0"/>
          </a:p>
          <a:p>
            <a:r>
              <a:rPr lang="en-US" altLang="zh-CN" dirty="0"/>
              <a:t>1981</a:t>
            </a:r>
            <a:r>
              <a:rPr lang="zh-CN" altLang="en-US" dirty="0"/>
              <a:t>年</a:t>
            </a:r>
            <a:r>
              <a:rPr lang="en-US" altLang="zh-CN" dirty="0"/>
              <a:t>IBM</a:t>
            </a:r>
            <a:r>
              <a:rPr lang="zh-CN" altLang="en-US" dirty="0"/>
              <a:t>推出个人电脑时，显卡同学才开始上幼儿园</a:t>
            </a:r>
            <a:endParaRPr lang="en-US" altLang="zh-CN" dirty="0"/>
          </a:p>
          <a:p>
            <a:r>
              <a:rPr lang="en-US" altLang="zh-CN" dirty="0" err="1"/>
              <a:t>DataPoint</a:t>
            </a:r>
            <a:r>
              <a:rPr lang="en-US" altLang="zh-CN" dirty="0"/>
              <a:t> 3300</a:t>
            </a:r>
            <a:r>
              <a:rPr lang="zh-CN" altLang="en-US" dirty="0"/>
              <a:t>（</a:t>
            </a:r>
            <a:r>
              <a:rPr lang="en-US" altLang="zh-CN" dirty="0"/>
              <a:t>Dumb terminals</a:t>
            </a:r>
            <a:r>
              <a:rPr lang="zh-CN" altLang="en-US" dirty="0"/>
              <a:t>）</a:t>
            </a:r>
            <a:r>
              <a:rPr lang="en-US" altLang="zh-CN" dirty="0"/>
              <a:t> announced in 1967 and shipping in 1969.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B34827-9136-4FEF-9EF9-2FB89E3C3DF4}"/>
              </a:ext>
            </a:extLst>
          </p:cNvPr>
          <p:cNvSpPr/>
          <p:nvPr/>
        </p:nvSpPr>
        <p:spPr>
          <a:xfrm>
            <a:off x="1130269" y="2548571"/>
            <a:ext cx="9845578" cy="460183"/>
          </a:xfrm>
          <a:prstGeom prst="rect">
            <a:avLst/>
          </a:prstGeom>
          <a:solidFill>
            <a:srgbClr val="7E7E7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FD4F963-9374-4219-805C-AABAFA56D1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083" y="3128448"/>
            <a:ext cx="2105625" cy="15674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1C61120-2836-48DC-84DE-2F9C86528D04}"/>
              </a:ext>
            </a:extLst>
          </p:cNvPr>
          <p:cNvSpPr/>
          <p:nvPr/>
        </p:nvSpPr>
        <p:spPr>
          <a:xfrm>
            <a:off x="1232134" y="2599487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1925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C4A98B-4547-40CA-937B-55F22985E209}"/>
              </a:ext>
            </a:extLst>
          </p:cNvPr>
          <p:cNvSpPr/>
          <p:nvPr/>
        </p:nvSpPr>
        <p:spPr>
          <a:xfrm>
            <a:off x="4211076" y="2599487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1946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5D7BAF-224A-4840-918A-B5B5AEC4DC6E}"/>
              </a:ext>
            </a:extLst>
          </p:cNvPr>
          <p:cNvSpPr/>
          <p:nvPr/>
        </p:nvSpPr>
        <p:spPr>
          <a:xfrm>
            <a:off x="6096000" y="2599487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1963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6573691-9D34-4435-B169-C7B2C197EB6E}"/>
              </a:ext>
            </a:extLst>
          </p:cNvPr>
          <p:cNvSpPr/>
          <p:nvPr/>
        </p:nvSpPr>
        <p:spPr>
          <a:xfrm>
            <a:off x="9508032" y="2599487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1981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80010455-1C5D-4ACE-AD87-0150C2CDC6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5339" y="3128448"/>
            <a:ext cx="2303380" cy="1518429"/>
          </a:xfrm>
          <a:prstGeom prst="rect">
            <a:avLst/>
          </a:prstGeom>
        </p:spPr>
      </p:pic>
      <p:pic>
        <p:nvPicPr>
          <p:cNvPr id="13" name="内容占位符 4">
            <a:extLst>
              <a:ext uri="{FF2B5EF4-FFF2-40B4-BE49-F238E27FC236}">
                <a16:creationId xmlns:a16="http://schemas.microsoft.com/office/drawing/2014/main" id="{A269E45F-BD9E-4B43-983B-2CF500BBF1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87390" y="3128447"/>
            <a:ext cx="2066471" cy="1518429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14F9E442-7B2D-46B6-A5ED-04B6FEACADF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22076" y="3128447"/>
            <a:ext cx="2066471" cy="147169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C44334BD-895B-41E0-A668-47914F293052}"/>
              </a:ext>
            </a:extLst>
          </p:cNvPr>
          <p:cNvSpPr/>
          <p:nvPr/>
        </p:nvSpPr>
        <p:spPr>
          <a:xfrm>
            <a:off x="2707890" y="2599487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1933</a:t>
            </a:r>
            <a:endParaRPr lang="en-US" altLang="zh-CN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0671A2B-307F-45AD-88B2-9B7DFCD8CAE8}"/>
              </a:ext>
            </a:extLst>
          </p:cNvPr>
          <p:cNvSpPr/>
          <p:nvPr/>
        </p:nvSpPr>
        <p:spPr>
          <a:xfrm>
            <a:off x="7788755" y="2599487"/>
            <a:ext cx="1094561" cy="32866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1972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0578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80798F-A529-4C13-901B-49B7344E1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D6E54F2-53A4-4C23-9B9B-F51A14F06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3932" y="0"/>
            <a:ext cx="9156149" cy="7221751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1185289"/>
              </p:ext>
            </p:extLst>
          </p:nvPr>
        </p:nvGraphicFramePr>
        <p:xfrm>
          <a:off x="0" y="5317538"/>
          <a:ext cx="1168549" cy="1540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" name="Acrobat Document" r:id="rId5" imgW="5628984" imgH="7419714" progId="AcroExch.Document.DC">
                  <p:embed/>
                </p:oleObj>
              </mc:Choice>
              <mc:Fallback>
                <p:oleObj name="Acrobat Document" r:id="rId5" imgW="5628984" imgH="7419714" progId="AcroExch.Document.DC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0" y="5317538"/>
                        <a:ext cx="1168549" cy="15404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90144330"/>
      </p:ext>
    </p:extLst>
  </p:cSld>
  <p:clrMapOvr>
    <a:masterClrMapping/>
  </p:clrMapOvr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CDCE0"/>
      </a:lt2>
      <a:accent1>
        <a:srgbClr val="415588"/>
      </a:accent1>
      <a:accent2>
        <a:srgbClr val="4294B6"/>
      </a:accent2>
      <a:accent3>
        <a:srgbClr val="087D7C"/>
      </a:accent3>
      <a:accent4>
        <a:srgbClr val="2CB663"/>
      </a:accent4>
      <a:accent5>
        <a:srgbClr val="DF8822"/>
      </a:accent5>
      <a:accent6>
        <a:srgbClr val="BC410A"/>
      </a:accent6>
      <a:hlink>
        <a:srgbClr val="5977C4"/>
      </a:hlink>
      <a:folHlink>
        <a:srgbClr val="A1A9BF"/>
      </a:folHlink>
    </a:clrScheme>
    <a:fontScheme name="画廊">
      <a:majorFont>
        <a:latin typeface="Century Gothic" panose="020B0502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  <a:lumMod val="108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E050AC27-895F-4B90-991D-A6818FC89AB6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336</TotalTime>
  <Words>716</Words>
  <Application>Microsoft Office PowerPoint</Application>
  <PresentationFormat>Widescreen</PresentationFormat>
  <Paragraphs>72</Paragraphs>
  <Slides>17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等线</vt:lpstr>
      <vt:lpstr>等线 Light</vt:lpstr>
      <vt:lpstr>Arial</vt:lpstr>
      <vt:lpstr>Century Gothic</vt:lpstr>
      <vt:lpstr>画廊</vt:lpstr>
      <vt:lpstr>Adobe Acrobat Document</vt:lpstr>
      <vt:lpstr>Terminal</vt:lpstr>
      <vt:lpstr>正常印象中的终端</vt:lpstr>
      <vt:lpstr>DOS眼中的终端</vt:lpstr>
      <vt:lpstr>某天我搜到终端        （Teletype_Model-33）</vt:lpstr>
      <vt:lpstr>升级版（加电话线）</vt:lpstr>
      <vt:lpstr>微机时代的标志者Altair 8800 </vt:lpstr>
      <vt:lpstr>8K BASIC</vt:lpstr>
      <vt:lpstr>电视</vt:lpstr>
      <vt:lpstr>PowerPoint Presentation</vt:lpstr>
      <vt:lpstr>PowerPoint Presentation</vt:lpstr>
      <vt:lpstr>Graphical  terminals </vt:lpstr>
      <vt:lpstr>cathode ray tube (CRT)</vt:lpstr>
      <vt:lpstr>PowerPoint Presentation</vt:lpstr>
      <vt:lpstr>谢谢</vt:lpstr>
      <vt:lpstr>  纪录片推荐   BBC.The.Story.of.Science.2010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Terminal</dc:title>
  <dc:creator>liang</dc:creator>
  <cp:lastModifiedBy>Liangao Zhang (RD-CN)</cp:lastModifiedBy>
  <cp:revision>50</cp:revision>
  <dcterms:created xsi:type="dcterms:W3CDTF">2018-09-16T12:56:56Z</dcterms:created>
  <dcterms:modified xsi:type="dcterms:W3CDTF">2018-09-20T10:37:16Z</dcterms:modified>
</cp:coreProperties>
</file>